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Maven Pro" panose="020B0604020202020204" charset="0"/>
      <p:regular r:id="rId30"/>
      <p:bold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Nunito ExtraBold" pitchFamily="2" charset="0"/>
      <p:bold r:id="rId36"/>
      <p:boldItalic r:id="rId37"/>
    </p:embeddedFont>
    <p:embeddedFont>
      <p:font typeface="Pacifico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16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082f8fbf3_1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082f8fbf3_1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2f955e4a7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2f955e4a7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 software engineering, a class diagram in the </a:t>
            </a:r>
            <a:r>
              <a:rPr lang="de" b="1"/>
              <a:t>Unified Modeling Language (UML)</a:t>
            </a:r>
            <a:r>
              <a:rPr lang="de"/>
              <a:t> is a type of static structure diagram that describes the structure of a system by showing the system's classes, their attributes, operations (or methods), and the relationships among objects.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2f955e4a7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2f955e4a7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2f955e4a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2f955e4a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2f955e4a7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2f955e4a7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2920c062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12920c062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2f955e4a7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112f955e4a7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2920c062a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2920c062a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6cec6fba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6cec6fba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https://interactionprototyping.github.io/WS2022_Pacman/v4/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e70952b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e70952b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2751a1eab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2751a1eab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298a4b04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298a4b046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2920c062a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2920c062a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2751a1eab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2751a1eab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Implications for further Improvements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08ec423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008ec423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01a61184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01a61184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1a61184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01a61184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01a611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01a6118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01a61184d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01a61184d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01a61184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01a61184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751a1ea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751a1ea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01a61184d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01a61184d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2f955e4a7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2f955e4a7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1" name="Google Shape;31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4" name="Google Shape;34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41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27" name="Google Shape;127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28" name="Google Shape;128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32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33" name="Google Shape;133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39" name="Google Shape;13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48" name="Google Shape;148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54" name="Google Shape;154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59" name="Google Shape;159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162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63" name="Google Shape;163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69" name="Google Shape;169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74" name="Google Shape;174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182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83" name="Google Shape;183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88" name="Google Shape;188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93" name="Google Shape;193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08" name="Google Shape;208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13" name="Google Shape;213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19" name="Google Shape;219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28" name="Google Shape;228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233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34" name="Google Shape;234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39" name="Google Shape;239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48" name="Google Shape;248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" name="Google Shape;252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 &quot;1&quot;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/>
          <p:nvPr/>
        </p:nvSpPr>
        <p:spPr>
          <a:xfrm>
            <a:off x="4754000" y="-25"/>
            <a:ext cx="4389900" cy="5143500"/>
          </a:xfrm>
          <a:prstGeom prst="rect">
            <a:avLst/>
          </a:prstGeom>
          <a:solidFill>
            <a:srgbClr val="F3F0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1E1E1E"/>
                </a:solidFill>
              </a:defRPr>
            </a:lvl1pPr>
            <a:lvl2pPr lvl="1">
              <a:buNone/>
              <a:defRPr>
                <a:solidFill>
                  <a:srgbClr val="1E1E1E"/>
                </a:solidFill>
              </a:defRPr>
            </a:lvl2pPr>
            <a:lvl3pPr lvl="2">
              <a:buNone/>
              <a:defRPr>
                <a:solidFill>
                  <a:srgbClr val="1E1E1E"/>
                </a:solidFill>
              </a:defRPr>
            </a:lvl3pPr>
            <a:lvl4pPr lvl="3">
              <a:buNone/>
              <a:defRPr>
                <a:solidFill>
                  <a:srgbClr val="1E1E1E"/>
                </a:solidFill>
              </a:defRPr>
            </a:lvl4pPr>
            <a:lvl5pPr lvl="4">
              <a:buNone/>
              <a:defRPr>
                <a:solidFill>
                  <a:srgbClr val="1E1E1E"/>
                </a:solidFill>
              </a:defRPr>
            </a:lvl5pPr>
            <a:lvl6pPr lvl="5">
              <a:buNone/>
              <a:defRPr>
                <a:solidFill>
                  <a:srgbClr val="1E1E1E"/>
                </a:solidFill>
              </a:defRPr>
            </a:lvl6pPr>
            <a:lvl7pPr lvl="6">
              <a:buNone/>
              <a:defRPr>
                <a:solidFill>
                  <a:srgbClr val="1E1E1E"/>
                </a:solidFill>
              </a:defRPr>
            </a:lvl7pPr>
            <a:lvl8pPr lvl="7">
              <a:buNone/>
              <a:defRPr>
                <a:solidFill>
                  <a:srgbClr val="1E1E1E"/>
                </a:solidFill>
              </a:defRPr>
            </a:lvl8pPr>
            <a:lvl9pPr lvl="8">
              <a:buNone/>
              <a:defRPr>
                <a:solidFill>
                  <a:srgbClr val="1E1E1E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261" name="Google Shape;261;p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85550"/>
            <a:ext cx="412125" cy="2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 &quot;1&quot; 1">
  <p:cSld name="CUSTOM_1">
    <p:bg>
      <p:bgPr>
        <a:solidFill>
          <a:srgbClr val="F3F0D7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95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595959"/>
                </a:solidFill>
              </a:defRPr>
            </a:lvl1pPr>
            <a:lvl2pPr lvl="1" rtl="0">
              <a:buNone/>
              <a:defRPr>
                <a:solidFill>
                  <a:srgbClr val="595959"/>
                </a:solidFill>
              </a:defRPr>
            </a:lvl2pPr>
            <a:lvl3pPr lvl="2" rtl="0">
              <a:buNone/>
              <a:defRPr>
                <a:solidFill>
                  <a:srgbClr val="595959"/>
                </a:solidFill>
              </a:defRPr>
            </a:lvl3pPr>
            <a:lvl4pPr lvl="3" rtl="0">
              <a:buNone/>
              <a:defRPr>
                <a:solidFill>
                  <a:srgbClr val="595959"/>
                </a:solidFill>
              </a:defRPr>
            </a:lvl4pPr>
            <a:lvl5pPr lvl="4" rtl="0">
              <a:buNone/>
              <a:defRPr>
                <a:solidFill>
                  <a:srgbClr val="595959"/>
                </a:solidFill>
              </a:defRPr>
            </a:lvl5pPr>
            <a:lvl6pPr lvl="5" rtl="0">
              <a:buNone/>
              <a:defRPr>
                <a:solidFill>
                  <a:srgbClr val="595959"/>
                </a:solidFill>
              </a:defRPr>
            </a:lvl6pPr>
            <a:lvl7pPr lvl="6" rtl="0">
              <a:buNone/>
              <a:defRPr>
                <a:solidFill>
                  <a:srgbClr val="595959"/>
                </a:solidFill>
              </a:defRPr>
            </a:lvl7pPr>
            <a:lvl8pPr lvl="7" rtl="0">
              <a:buNone/>
              <a:defRPr>
                <a:solidFill>
                  <a:srgbClr val="595959"/>
                </a:solidFill>
              </a:defRPr>
            </a:lvl8pPr>
            <a:lvl9pPr lvl="8" rtl="0">
              <a:buNone/>
              <a:defRPr>
                <a:solidFill>
                  <a:srgbClr val="59595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265" name="Google Shape;265;p1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85550"/>
            <a:ext cx="412125" cy="2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2" name="Google Shape;52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3" name="Google Shape;53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6" name="Google Shape;56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0" name="Google Shape;60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" name="Google Shape;64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" name="Google Shape;83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diyo Design" type="tx">
  <p:cSld name="TITLE_AND_BODY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89" name="Google Shape;89;p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85550"/>
            <a:ext cx="412125" cy="2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diyo Design">
  <p:cSld name="MAIN_POINT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04" name="Google Shape;10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5" name="Google Shape;10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09" name="Google Shape;10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3" name="Google Shape;11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4" name="Google Shape;124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2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  <a:defRPr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●"/>
              <a:defRPr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○"/>
              <a:defRPr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"/>
              <a:buChar char="■"/>
              <a:defRPr sz="1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85550"/>
            <a:ext cx="412125" cy="2208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teractionprototyping.github.io/WS2022_Pacman/v4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de-de/foto/freudiger-ethnischer-mannlicher-teenager-der-skateboard-tragt-und-nach-dem-training-im-park-lacht-5384429/" TargetMode="External"/><Relationship Id="rId3" Type="http://schemas.openxmlformats.org/officeDocument/2006/relationships/hyperlink" Target="https://measuringu.com/completion-rates/" TargetMode="External"/><Relationship Id="rId7" Type="http://schemas.openxmlformats.org/officeDocument/2006/relationships/hyperlink" Target="https://youtu.be/LY3ywMwHyU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teraction-design.org/literature/topics/design-principles" TargetMode="External"/><Relationship Id="rId5" Type="http://schemas.openxmlformats.org/officeDocument/2006/relationships/hyperlink" Target="https://usabilitygeek.com/usability-metrics-a-guide-to-quantify-system-usability/" TargetMode="External"/><Relationship Id="rId10" Type="http://schemas.openxmlformats.org/officeDocument/2006/relationships/hyperlink" Target="https://giphy.com/gifs/make-chef-fries-102xzU5V7M1YOs" TargetMode="External"/><Relationship Id="rId4" Type="http://schemas.openxmlformats.org/officeDocument/2006/relationships/hyperlink" Target="https://doi.org/10.1080/10447310802205776" TargetMode="External"/><Relationship Id="rId9" Type="http://schemas.openxmlformats.org/officeDocument/2006/relationships/hyperlink" Target="https://giphy.com/gifs/hulu-cbs-everybody-hates-chris-3o7TKUslwxnKHz0ax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NPCKiEPl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"/>
          <p:cNvSpPr txBox="1"/>
          <p:nvPr/>
        </p:nvSpPr>
        <p:spPr>
          <a:xfrm>
            <a:off x="311700" y="1506575"/>
            <a:ext cx="8520600" cy="1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4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</a:t>
            </a:r>
            <a:endParaRPr sz="54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4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Pacman</a:t>
            </a:r>
            <a:endParaRPr sz="54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726775" y="3267600"/>
            <a:ext cx="576300" cy="57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2332350" y="405682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"/>
          </p:nvPr>
        </p:nvSpPr>
        <p:spPr>
          <a:xfrm>
            <a:off x="687450" y="3267600"/>
            <a:ext cx="77691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500">
                <a:solidFill>
                  <a:schemeClr val="lt2"/>
                </a:solidFill>
              </a:rPr>
              <a:t>- Final Presentation -</a:t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275" name="Google Shape;275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  <p:sp>
        <p:nvSpPr>
          <p:cNvPr id="276" name="Google Shape;276;p15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Final Presentation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Grafik 2" descr="Ein Bild, das Schrank, drinnen, Boden, Küche enthält.&#10;&#10;Automatisch generierte Beschreibung">
            <a:extLst>
              <a:ext uri="{FF2B5EF4-FFF2-40B4-BE49-F238E27FC236}">
                <a16:creationId xmlns:a16="http://schemas.microsoft.com/office/drawing/2014/main" id="{6C66DD33-AECF-42C9-AA7C-516D04446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22" y="311627"/>
            <a:ext cx="1872046" cy="2389846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851" y="131225"/>
            <a:ext cx="3748550" cy="47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  <p:sp>
        <p:nvSpPr>
          <p:cNvPr id="407" name="Google Shape;407;p24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 - iteration 2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8" name="Google Shape;408;p24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5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Prototyping Process</a:t>
            </a:r>
            <a:endParaRPr sz="325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409" name="Google Shape;409;p24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2 -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24"/>
          <p:cNvSpPr txBox="1"/>
          <p:nvPr/>
        </p:nvSpPr>
        <p:spPr>
          <a:xfrm>
            <a:off x="346300" y="1473875"/>
            <a:ext cx="39141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Created an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UML use-case diagram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to capture the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requirements of the application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[10]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 level functions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add / remove ingredients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select a diet type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like a recipe &amp; save it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p2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85550"/>
            <a:ext cx="412125" cy="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4"/>
          <p:cNvSpPr txBox="1"/>
          <p:nvPr/>
        </p:nvSpPr>
        <p:spPr>
          <a:xfrm>
            <a:off x="7154088" y="4325575"/>
            <a:ext cx="1632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*UML use-case </a:t>
            </a:r>
            <a:br>
              <a:rPr lang="de" sz="10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10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diagram</a:t>
            </a:r>
            <a:endParaRPr sz="1000" i="0" u="none" strike="noStrike" cap="none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 - iteration 2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p25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5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Prototyping Process</a:t>
            </a:r>
            <a:endParaRPr sz="325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420" name="Google Shape;420;p25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2 -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25"/>
          <p:cNvSpPr txBox="1"/>
          <p:nvPr/>
        </p:nvSpPr>
        <p:spPr>
          <a:xfrm>
            <a:off x="346300" y="1626275"/>
            <a:ext cx="4090800" cy="27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Most important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design principles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[11]: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Aesthetic and minimalist design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Flexibility &amp; efficiency of use</a:t>
            </a:r>
            <a:b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Maintain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consistent standards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so users know what to do next without having to learn new tool sets.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2" name="Google Shape;422;p2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85550"/>
            <a:ext cx="412125" cy="22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25"/>
          <p:cNvGrpSpPr/>
          <p:nvPr/>
        </p:nvGrpSpPr>
        <p:grpSpPr>
          <a:xfrm>
            <a:off x="5242926" y="3752270"/>
            <a:ext cx="1653013" cy="1056029"/>
            <a:chOff x="232325" y="2229800"/>
            <a:chExt cx="2289492" cy="1462644"/>
          </a:xfrm>
        </p:grpSpPr>
        <p:sp>
          <p:nvSpPr>
            <p:cNvPr id="424" name="Google Shape;424;p25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425" name="Google Shape;425;p25"/>
            <p:cNvSpPr txBox="1"/>
            <p:nvPr/>
          </p:nvSpPr>
          <p:spPr>
            <a:xfrm>
              <a:off x="495671" y="2577419"/>
              <a:ext cx="1762800" cy="7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Visibility of the system status</a:t>
              </a:r>
              <a:endParaRPr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26" name="Google Shape;426;p25"/>
          <p:cNvGrpSpPr/>
          <p:nvPr/>
        </p:nvGrpSpPr>
        <p:grpSpPr>
          <a:xfrm>
            <a:off x="5242927" y="2043732"/>
            <a:ext cx="1653013" cy="1056029"/>
            <a:chOff x="232325" y="2229800"/>
            <a:chExt cx="2289492" cy="1462644"/>
          </a:xfrm>
        </p:grpSpPr>
        <p:sp>
          <p:nvSpPr>
            <p:cNvPr id="427" name="Google Shape;427;p25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428" name="Google Shape;428;p25"/>
            <p:cNvSpPr txBox="1"/>
            <p:nvPr/>
          </p:nvSpPr>
          <p:spPr>
            <a:xfrm>
              <a:off x="495675" y="2449474"/>
              <a:ext cx="1762800" cy="10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Match between system and real world</a:t>
              </a:r>
              <a:endParaRPr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29" name="Google Shape;429;p25"/>
          <p:cNvGrpSpPr/>
          <p:nvPr/>
        </p:nvGrpSpPr>
        <p:grpSpPr>
          <a:xfrm>
            <a:off x="7204253" y="911445"/>
            <a:ext cx="1653013" cy="1053981"/>
            <a:chOff x="232325" y="2229800"/>
            <a:chExt cx="2289492" cy="1462644"/>
          </a:xfrm>
        </p:grpSpPr>
        <p:sp>
          <p:nvSpPr>
            <p:cNvPr id="430" name="Google Shape;430;p25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431" name="Google Shape;431;p25"/>
            <p:cNvSpPr txBox="1"/>
            <p:nvPr/>
          </p:nvSpPr>
          <p:spPr>
            <a:xfrm>
              <a:off x="495675" y="2576680"/>
              <a:ext cx="1762800" cy="7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Consistency and standards</a:t>
              </a:r>
              <a:endParaRPr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32" name="Google Shape;432;p25"/>
          <p:cNvGrpSpPr/>
          <p:nvPr/>
        </p:nvGrpSpPr>
        <p:grpSpPr>
          <a:xfrm>
            <a:off x="5171642" y="376950"/>
            <a:ext cx="1653013" cy="949110"/>
            <a:chOff x="232325" y="2229800"/>
            <a:chExt cx="2289492" cy="1462644"/>
          </a:xfrm>
        </p:grpSpPr>
        <p:sp>
          <p:nvSpPr>
            <p:cNvPr id="433" name="Google Shape;433;p25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434" name="Google Shape;434;p25"/>
            <p:cNvSpPr txBox="1"/>
            <p:nvPr/>
          </p:nvSpPr>
          <p:spPr>
            <a:xfrm>
              <a:off x="495659" y="2473956"/>
              <a:ext cx="1762800" cy="113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Flexibility &amp; efficiency of use</a:t>
              </a:r>
              <a:endParaRPr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35" name="Google Shape;435;p25"/>
          <p:cNvGrpSpPr/>
          <p:nvPr/>
        </p:nvGrpSpPr>
        <p:grpSpPr>
          <a:xfrm>
            <a:off x="7258500" y="2696239"/>
            <a:ext cx="1653013" cy="1056029"/>
            <a:chOff x="232325" y="2229800"/>
            <a:chExt cx="2289492" cy="1462644"/>
          </a:xfrm>
        </p:grpSpPr>
        <p:sp>
          <p:nvSpPr>
            <p:cNvPr id="436" name="Google Shape;436;p25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437" name="Google Shape;437;p25"/>
            <p:cNvSpPr txBox="1"/>
            <p:nvPr/>
          </p:nvSpPr>
          <p:spPr>
            <a:xfrm>
              <a:off x="495678" y="2449486"/>
              <a:ext cx="1762800" cy="10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Aesthetic and minimalist design</a:t>
              </a:r>
              <a:endParaRPr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  <p:sp>
        <p:nvSpPr>
          <p:cNvPr id="443" name="Google Shape;443;p26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 - iteration 2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26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5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Prototyping Process</a:t>
            </a:r>
            <a:endParaRPr sz="325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445" name="Google Shape;445;p26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2 -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26"/>
          <p:cNvSpPr txBox="1"/>
          <p:nvPr/>
        </p:nvSpPr>
        <p:spPr>
          <a:xfrm>
            <a:off x="339250" y="1630400"/>
            <a:ext cx="39141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A/B Testings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asked for feedback on different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color schemes &amp; design approaches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[5, 9].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47" name="Google Shape;447;p26"/>
          <p:cNvGrpSpPr/>
          <p:nvPr/>
        </p:nvGrpSpPr>
        <p:grpSpPr>
          <a:xfrm>
            <a:off x="4499363" y="429963"/>
            <a:ext cx="4851436" cy="2117973"/>
            <a:chOff x="4574763" y="-21537"/>
            <a:chExt cx="4851436" cy="2117973"/>
          </a:xfrm>
        </p:grpSpPr>
        <p:pic>
          <p:nvPicPr>
            <p:cNvPr id="448" name="Google Shape;448;p26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4763" y="0"/>
              <a:ext cx="2323323" cy="207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26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5600" y="563"/>
              <a:ext cx="2323323" cy="2073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6"/>
            <p:cNvPicPr preferRelativeResize="0"/>
            <p:nvPr/>
          </p:nvPicPr>
          <p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4614" y="-21537"/>
              <a:ext cx="2371584" cy="21179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26"/>
          <p:cNvGrpSpPr/>
          <p:nvPr/>
        </p:nvGrpSpPr>
        <p:grpSpPr>
          <a:xfrm>
            <a:off x="4499375" y="2561525"/>
            <a:ext cx="4924248" cy="2117950"/>
            <a:chOff x="4465575" y="1826750"/>
            <a:chExt cx="4924248" cy="2117950"/>
          </a:xfrm>
        </p:grpSpPr>
        <p:pic>
          <p:nvPicPr>
            <p:cNvPr id="452" name="Google Shape;452;p26"/>
            <p:cNvPicPr preferRelativeResize="0"/>
            <p:nvPr/>
          </p:nvPicPr>
          <p:blipFill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5575" y="1826750"/>
              <a:ext cx="2371558" cy="211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26"/>
            <p:cNvPicPr preferRelativeResize="0"/>
            <p:nvPr/>
          </p:nvPicPr>
          <p:blipFill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5525" y="1826750"/>
              <a:ext cx="2371533" cy="211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26"/>
            <p:cNvPicPr preferRelativeResize="0"/>
            <p:nvPr/>
          </p:nvPicPr>
          <p:blipFill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8300" y="1826763"/>
              <a:ext cx="2371523" cy="21179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5" name="Google Shape;455;p26"/>
          <p:cNvGrpSpPr/>
          <p:nvPr/>
        </p:nvGrpSpPr>
        <p:grpSpPr>
          <a:xfrm>
            <a:off x="339250" y="2497100"/>
            <a:ext cx="4080350" cy="2280200"/>
            <a:chOff x="339250" y="2497100"/>
            <a:chExt cx="4080350" cy="2280200"/>
          </a:xfrm>
        </p:grpSpPr>
        <p:sp>
          <p:nvSpPr>
            <p:cNvPr id="456" name="Google Shape;456;p26"/>
            <p:cNvSpPr/>
            <p:nvPr/>
          </p:nvSpPr>
          <p:spPr>
            <a:xfrm>
              <a:off x="2812800" y="3170500"/>
              <a:ext cx="1606800" cy="1606800"/>
            </a:xfrm>
            <a:prstGeom prst="ellipse">
              <a:avLst/>
            </a:prstGeom>
            <a:solidFill>
              <a:srgbClr val="F3F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0D7"/>
                </a:solidFill>
              </a:endParaRPr>
            </a:p>
          </p:txBody>
        </p:sp>
        <p:grpSp>
          <p:nvGrpSpPr>
            <p:cNvPr id="457" name="Google Shape;457;p26"/>
            <p:cNvGrpSpPr/>
            <p:nvPr/>
          </p:nvGrpSpPr>
          <p:grpSpPr>
            <a:xfrm>
              <a:off x="339250" y="2497100"/>
              <a:ext cx="3883773" cy="2127799"/>
              <a:chOff x="339250" y="2497100"/>
              <a:chExt cx="3883773" cy="2127799"/>
            </a:xfrm>
          </p:grpSpPr>
          <p:pic>
            <p:nvPicPr>
              <p:cNvPr id="458" name="Google Shape;458;p26"/>
              <p:cNvPicPr preferRelativeResize="0"/>
              <p:nvPr/>
            </p:nvPicPr>
            <p:blipFill rotWithShape="1">
              <a:blip r:embed="rId9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87325" y="2497100"/>
                <a:ext cx="1135698" cy="21277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8588" dist="3810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459" name="Google Shape;459;p26"/>
              <p:cNvSpPr txBox="1"/>
              <p:nvPr/>
            </p:nvSpPr>
            <p:spPr>
              <a:xfrm>
                <a:off x="339250" y="2838450"/>
                <a:ext cx="2281800" cy="156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30200" algn="just" rtl="0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Nunito"/>
                  <a:buChar char="●"/>
                </a:pPr>
                <a:r>
                  <a:rPr lang="de" sz="1600">
                    <a:solidFill>
                      <a:schemeClr val="lt1"/>
                    </a:solidFill>
                    <a:latin typeface="Nunito"/>
                    <a:ea typeface="Nunito"/>
                    <a:cs typeface="Nunito"/>
                    <a:sym typeface="Nunito"/>
                  </a:rPr>
                  <a:t>Due to the user feedback we decided for the following color scheme &amp; design.</a:t>
                </a:r>
                <a:endParaRPr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  <p:sp>
        <p:nvSpPr>
          <p:cNvPr id="465" name="Google Shape;465;p27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 - iteration 2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6" name="Google Shape;466;p27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5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Prototyping Process</a:t>
            </a:r>
            <a:endParaRPr sz="325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grpSp>
        <p:nvGrpSpPr>
          <p:cNvPr id="467" name="Google Shape;467;p27"/>
          <p:cNvGrpSpPr/>
          <p:nvPr/>
        </p:nvGrpSpPr>
        <p:grpSpPr>
          <a:xfrm>
            <a:off x="4952700" y="252850"/>
            <a:ext cx="1339875" cy="3143400"/>
            <a:chOff x="4959775" y="346225"/>
            <a:chExt cx="1339875" cy="3143400"/>
          </a:xfrm>
        </p:grpSpPr>
        <p:sp>
          <p:nvSpPr>
            <p:cNvPr id="468" name="Google Shape;468;p27"/>
            <p:cNvSpPr txBox="1"/>
            <p:nvPr/>
          </p:nvSpPr>
          <p:spPr>
            <a:xfrm>
              <a:off x="4959775" y="346225"/>
              <a:ext cx="133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color scheme</a:t>
              </a:r>
              <a:endParaRPr>
                <a:solidFill>
                  <a:srgbClr val="434343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pic>
          <p:nvPicPr>
            <p:cNvPr id="469" name="Google Shape;469;p27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63775" y="759050"/>
              <a:ext cx="1335875" cy="2730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27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2 -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71" name="Google Shape;471;p27"/>
          <p:cNvGrpSpPr/>
          <p:nvPr/>
        </p:nvGrpSpPr>
        <p:grpSpPr>
          <a:xfrm>
            <a:off x="4952699" y="3538200"/>
            <a:ext cx="4047050" cy="1351175"/>
            <a:chOff x="4952699" y="3614400"/>
            <a:chExt cx="4047050" cy="1351175"/>
          </a:xfrm>
        </p:grpSpPr>
        <p:pic>
          <p:nvPicPr>
            <p:cNvPr id="472" name="Google Shape;472;p27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2699" y="4068887"/>
              <a:ext cx="4047050" cy="896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27"/>
            <p:cNvSpPr txBox="1"/>
            <p:nvPr/>
          </p:nvSpPr>
          <p:spPr>
            <a:xfrm>
              <a:off x="4992050" y="3614400"/>
              <a:ext cx="133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buttons</a:t>
              </a:r>
              <a:endParaRPr>
                <a:solidFill>
                  <a:srgbClr val="434343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</p:grpSp>
      <p:grpSp>
        <p:nvGrpSpPr>
          <p:cNvPr id="474" name="Google Shape;474;p27"/>
          <p:cNvGrpSpPr/>
          <p:nvPr/>
        </p:nvGrpSpPr>
        <p:grpSpPr>
          <a:xfrm>
            <a:off x="353725" y="252850"/>
            <a:ext cx="8357025" cy="3865100"/>
            <a:chOff x="353725" y="252850"/>
            <a:chExt cx="8357025" cy="3865100"/>
          </a:xfrm>
        </p:grpSpPr>
        <p:sp>
          <p:nvSpPr>
            <p:cNvPr id="475" name="Google Shape;475;p27"/>
            <p:cNvSpPr txBox="1"/>
            <p:nvPr/>
          </p:nvSpPr>
          <p:spPr>
            <a:xfrm>
              <a:off x="353725" y="2209350"/>
              <a:ext cx="40470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3020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Nunito"/>
                <a:buChar char="●"/>
              </a:pPr>
              <a:r>
                <a:rPr lang="de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Calculation of the minimum font size based on the following equation [7]:</a:t>
              </a:r>
              <a:endPara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de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endParaRPr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" sz="160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→ minimum: </a:t>
              </a:r>
              <a:r>
                <a:rPr lang="de" sz="16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7</a:t>
              </a:r>
              <a:r>
                <a:rPr lang="de" sz="160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pt</a:t>
              </a:r>
              <a:endParaRPr sz="160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45720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de" sz="160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→ recommended: 10pt</a:t>
              </a:r>
              <a:endParaRPr sz="160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476" name="Google Shape;476;p27"/>
            <p:cNvGrpSpPr/>
            <p:nvPr/>
          </p:nvGrpSpPr>
          <p:grpSpPr>
            <a:xfrm>
              <a:off x="6795860" y="252850"/>
              <a:ext cx="1914890" cy="3237424"/>
              <a:chOff x="6795860" y="176650"/>
              <a:chExt cx="1914890" cy="3237424"/>
            </a:xfrm>
          </p:grpSpPr>
          <p:pic>
            <p:nvPicPr>
              <p:cNvPr id="477" name="Google Shape;477;p27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604"/>
              <a:stretch/>
            </p:blipFill>
            <p:spPr>
              <a:xfrm>
                <a:off x="6795860" y="595950"/>
                <a:ext cx="1914890" cy="28181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8" name="Google Shape;478;p27"/>
              <p:cNvSpPr txBox="1"/>
              <p:nvPr/>
            </p:nvSpPr>
            <p:spPr>
              <a:xfrm>
                <a:off x="7085350" y="176650"/>
                <a:ext cx="1335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rgbClr val="434343"/>
                    </a:solidFill>
                    <a:latin typeface="Nunito ExtraBold"/>
                    <a:ea typeface="Nunito ExtraBold"/>
                    <a:cs typeface="Nunito ExtraBold"/>
                    <a:sym typeface="Nunito ExtraBold"/>
                  </a:rPr>
                  <a:t>font sizes</a:t>
                </a:r>
                <a:endParaRPr>
                  <a:solidFill>
                    <a:srgbClr val="434343"/>
                  </a:solidFill>
                  <a:latin typeface="Nunito ExtraBold"/>
                  <a:ea typeface="Nunito ExtraBold"/>
                  <a:cs typeface="Nunito ExtraBold"/>
                  <a:sym typeface="Nunito ExtraBold"/>
                </a:endParaRPr>
              </a:p>
            </p:txBody>
          </p:sp>
        </p:grpSp>
        <p:pic>
          <p:nvPicPr>
            <p:cNvPr id="479" name="Google Shape;479;p27" descr="&lt;math xmlns=&quot;http://www.w3.org/1998/Math/MathML&quot;&gt;&lt;mi&gt;h&lt;/mi&gt;&lt;mo&gt;&amp;#xA0;&lt;/mo&gt;&lt;mo&gt;=&lt;/mo&gt;&lt;mo&gt;&amp;#xA0;&lt;/mo&gt;&lt;mn&gt;2&lt;/mn&gt;&lt;mo&gt;&amp;#xA0;&lt;/mo&gt;&lt;mo&gt;&amp;#xD7;&lt;/mo&gt;&lt;mi&gt;tan&lt;/mi&gt;&lt;mfrac&gt;&lt;mi&gt;&amp;#x3B1;&lt;/mi&gt;&lt;mn&gt;2&lt;/mn&gt;&lt;/mfrac&gt;&lt;mo&gt;&amp;#xD7;&lt;/mo&gt;&lt;mi&gt;d&lt;/mi&gt;&lt;/math&gt;" title="h space equals space 2 space cross times tan alpha over 2 cross times d"/>
            <p:cNvPicPr preferRelativeResize="0"/>
            <p:nvPr/>
          </p:nvPicPr>
          <p:blipFill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775" y="2953825"/>
              <a:ext cx="1521598" cy="40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0" name="Google Shape;480;p27"/>
          <p:cNvSpPr txBox="1"/>
          <p:nvPr/>
        </p:nvSpPr>
        <p:spPr>
          <a:xfrm>
            <a:off x="353675" y="1401400"/>
            <a:ext cx="4047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</a:t>
            </a:r>
            <a:r>
              <a:rPr lang="de" sz="160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wn customized design language based on user feedback</a:t>
            </a:r>
            <a:endParaRPr sz="160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 - iteration 3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p28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8"/>
          <p:cNvSpPr txBox="1"/>
          <p:nvPr/>
        </p:nvSpPr>
        <p:spPr>
          <a:xfrm>
            <a:off x="339250" y="1630400"/>
            <a:ext cx="3949200" cy="1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lang="de" sz="160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dded “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help screens</a:t>
            </a:r>
            <a:r>
              <a:rPr lang="de" sz="160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” which should support 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de" sz="160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 getting information about a specific function, because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during our interviews we got the feedback that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these screens were missing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8" name="Google Shape;488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1E1E1E"/>
                </a:solidFill>
              </a:rPr>
              <a:t>14</a:t>
            </a:fld>
            <a:endParaRPr>
              <a:solidFill>
                <a:srgbClr val="1E1E1E"/>
              </a:solidFill>
            </a:endParaRPr>
          </a:p>
        </p:txBody>
      </p:sp>
      <p:pic>
        <p:nvPicPr>
          <p:cNvPr id="489" name="Google Shape;489;p2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85550"/>
            <a:ext cx="412125" cy="22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28"/>
          <p:cNvGrpSpPr/>
          <p:nvPr/>
        </p:nvGrpSpPr>
        <p:grpSpPr>
          <a:xfrm>
            <a:off x="3597115" y="367300"/>
            <a:ext cx="4701870" cy="4199101"/>
            <a:chOff x="3673315" y="443500"/>
            <a:chExt cx="4701870" cy="4199101"/>
          </a:xfrm>
        </p:grpSpPr>
        <p:pic>
          <p:nvPicPr>
            <p:cNvPr id="491" name="Google Shape;491;p28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3315" y="443500"/>
              <a:ext cx="4701870" cy="4199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28"/>
            <p:cNvSpPr txBox="1"/>
            <p:nvPr/>
          </p:nvSpPr>
          <p:spPr>
            <a:xfrm>
              <a:off x="5103250" y="4040547"/>
              <a:ext cx="1842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de" sz="1000" i="0" u="none" strike="noStrike" cap="none" dirty="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*</a:t>
              </a:r>
              <a:r>
                <a:rPr lang="de" sz="1000" dirty="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info: removing ingredients</a:t>
              </a:r>
              <a:endParaRPr sz="1000" i="0" u="none" strike="noStrike" cap="none" dirty="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93" name="Google Shape;493;p28"/>
          <p:cNvGrpSpPr/>
          <p:nvPr/>
        </p:nvGrpSpPr>
        <p:grpSpPr>
          <a:xfrm>
            <a:off x="5679348" y="367309"/>
            <a:ext cx="4701850" cy="4199078"/>
            <a:chOff x="5679348" y="367309"/>
            <a:chExt cx="4701850" cy="4199078"/>
          </a:xfrm>
        </p:grpSpPr>
        <p:pic>
          <p:nvPicPr>
            <p:cNvPr id="494" name="Google Shape;494;p28"/>
            <p:cNvPicPr preferRelativeResize="0"/>
            <p:nvPr/>
          </p:nvPicPr>
          <p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9348" y="367309"/>
              <a:ext cx="4701850" cy="4199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28"/>
            <p:cNvSpPr txBox="1"/>
            <p:nvPr/>
          </p:nvSpPr>
          <p:spPr>
            <a:xfrm>
              <a:off x="7408383" y="4017182"/>
              <a:ext cx="1542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de" sz="1000" i="0" u="none" strike="noStrike" cap="none" dirty="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*</a:t>
              </a:r>
              <a:r>
                <a:rPr lang="de" sz="1000" dirty="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info: diet options</a:t>
              </a:r>
              <a:endParaRPr sz="1000" i="0" u="none" strike="noStrike" cap="none" dirty="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96" name="Google Shape;496;p28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5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Prototyping Process</a:t>
            </a:r>
            <a:endParaRPr sz="325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497" name="Google Shape;497;p28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3 -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58667F46-7975-487C-828A-4CF05BA4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369" y="273597"/>
            <a:ext cx="2409748" cy="4168863"/>
          </a:xfrm>
          <a:prstGeom prst="rect">
            <a:avLst/>
          </a:prstGeom>
        </p:spPr>
      </p:pic>
      <p:pic>
        <p:nvPicPr>
          <p:cNvPr id="513" name="Google Shape;513;p2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2850" y="296571"/>
            <a:ext cx="2121040" cy="407224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9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 - iteration 3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3" name="Google Shape;503;p29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9"/>
          <p:cNvSpPr txBox="1"/>
          <p:nvPr/>
        </p:nvSpPr>
        <p:spPr>
          <a:xfrm>
            <a:off x="339250" y="1630400"/>
            <a:ext cx="3949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Created a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user section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where the user can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set personal preferences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(e.g. change diet type &amp; user name)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1E1E1E"/>
                </a:solidFill>
              </a:rPr>
              <a:t>15</a:t>
            </a:fld>
            <a:endParaRPr>
              <a:solidFill>
                <a:srgbClr val="1E1E1E"/>
              </a:solidFill>
            </a:endParaRPr>
          </a:p>
        </p:txBody>
      </p:sp>
      <p:pic>
        <p:nvPicPr>
          <p:cNvPr id="506" name="Google Shape;506;p29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85550"/>
            <a:ext cx="412125" cy="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9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5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Prototyping Process</a:t>
            </a:r>
            <a:endParaRPr sz="325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508" name="Google Shape;508;p29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3 -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" name="Google Shape;529;p30">
            <a:extLst>
              <a:ext uri="{FF2B5EF4-FFF2-40B4-BE49-F238E27FC236}">
                <a16:creationId xmlns:a16="http://schemas.microsoft.com/office/drawing/2014/main" id="{10DE569D-35D3-4BAD-AA51-A5CA9E2ABC02}"/>
              </a:ext>
            </a:extLst>
          </p:cNvPr>
          <p:cNvSpPr txBox="1"/>
          <p:nvPr/>
        </p:nvSpPr>
        <p:spPr>
          <a:xfrm>
            <a:off x="6451595" y="4245530"/>
            <a:ext cx="1378200" cy="68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100" dirty="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*</a:t>
            </a:r>
            <a:r>
              <a:rPr lang="de" sz="1000" dirty="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profile section</a:t>
            </a:r>
            <a:endParaRPr sz="1000" dirty="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30"/>
          <p:cNvGrpSpPr/>
          <p:nvPr/>
        </p:nvGrpSpPr>
        <p:grpSpPr>
          <a:xfrm>
            <a:off x="339250" y="777350"/>
            <a:ext cx="9980523" cy="3885875"/>
            <a:chOff x="339250" y="777350"/>
            <a:chExt cx="9980523" cy="3885875"/>
          </a:xfrm>
        </p:grpSpPr>
        <p:grpSp>
          <p:nvGrpSpPr>
            <p:cNvPr id="519" name="Google Shape;519;p30"/>
            <p:cNvGrpSpPr/>
            <p:nvPr/>
          </p:nvGrpSpPr>
          <p:grpSpPr>
            <a:xfrm>
              <a:off x="5968623" y="777350"/>
              <a:ext cx="4351150" cy="3885875"/>
              <a:chOff x="5968623" y="777350"/>
              <a:chExt cx="4351150" cy="3885875"/>
            </a:xfrm>
          </p:grpSpPr>
          <p:pic>
            <p:nvPicPr>
              <p:cNvPr id="520" name="Google Shape;520;p30"/>
              <p:cNvPicPr preferRelativeResize="0"/>
              <p:nvPr/>
            </p:nvPicPr>
            <p:blipFill>
              <a:blip r:embed="rId3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68623" y="777350"/>
                <a:ext cx="4351150" cy="38858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1" name="Google Shape;521;p30"/>
              <p:cNvSpPr txBox="1"/>
              <p:nvPr/>
            </p:nvSpPr>
            <p:spPr>
              <a:xfrm>
                <a:off x="7563373" y="4099275"/>
                <a:ext cx="13782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de" sz="1100" dirty="0">
                    <a:solidFill>
                      <a:srgbClr val="595959"/>
                    </a:solidFill>
                    <a:latin typeface="Nunito"/>
                    <a:ea typeface="Nunito"/>
                    <a:cs typeface="Nunito"/>
                    <a:sym typeface="Nunito"/>
                  </a:rPr>
                  <a:t>*</a:t>
                </a:r>
                <a:r>
                  <a:rPr lang="de" sz="1000" dirty="0">
                    <a:solidFill>
                      <a:srgbClr val="595959"/>
                    </a:solidFill>
                    <a:latin typeface="Nunito"/>
                    <a:ea typeface="Nunito"/>
                    <a:cs typeface="Nunito"/>
                    <a:sym typeface="Nunito"/>
                  </a:rPr>
                  <a:t>after</a:t>
                </a:r>
                <a:endParaRPr sz="1000" dirty="0">
                  <a:solidFill>
                    <a:srgbClr val="595959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522" name="Google Shape;522;p30"/>
            <p:cNvSpPr txBox="1"/>
            <p:nvPr/>
          </p:nvSpPr>
          <p:spPr>
            <a:xfrm>
              <a:off x="339250" y="2888250"/>
              <a:ext cx="3795900" cy="9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0200" algn="just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unito"/>
                <a:buChar char="●"/>
              </a:pPr>
              <a:r>
                <a:rPr lang="de"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Implemented an additional “plus-button” to add more ingredients to the digital pantry</a:t>
              </a:r>
              <a:endParaRPr/>
            </a:p>
          </p:txBody>
        </p:sp>
      </p:grpSp>
      <p:sp>
        <p:nvSpPr>
          <p:cNvPr id="523" name="Google Shape;523;p30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/>
          <p:nvPr/>
        </p:nvSpPr>
        <p:spPr>
          <a:xfrm>
            <a:off x="339250" y="1630400"/>
            <a:ext cx="37959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Users were indicating that the pantry screen within the menu section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looks way too crowded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5" name="Google Shape;52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16</a:t>
            </a:fld>
            <a:endParaRPr/>
          </a:p>
        </p:txBody>
      </p:sp>
      <p:sp>
        <p:nvSpPr>
          <p:cNvPr id="526" name="Google Shape;526;p30"/>
          <p:cNvSpPr/>
          <p:nvPr/>
        </p:nvSpPr>
        <p:spPr>
          <a:xfrm>
            <a:off x="5851275" y="-1001000"/>
            <a:ext cx="2133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accent1"/>
                </a:solidFill>
                <a:latin typeface="Pacifico"/>
                <a:ea typeface="Pacifico"/>
                <a:cs typeface="Pacifico"/>
                <a:sym typeface="Pacifico"/>
              </a:rPr>
              <a:t>BEFORE</a:t>
            </a:r>
            <a:endParaRPr sz="1800" b="1">
              <a:solidFill>
                <a:schemeClr val="accen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527" name="Google Shape;527;p30"/>
          <p:cNvGrpSpPr/>
          <p:nvPr/>
        </p:nvGrpSpPr>
        <p:grpSpPr>
          <a:xfrm>
            <a:off x="3858625" y="777350"/>
            <a:ext cx="4351150" cy="3885875"/>
            <a:chOff x="3858625" y="777350"/>
            <a:chExt cx="4351150" cy="3885875"/>
          </a:xfrm>
        </p:grpSpPr>
        <p:pic>
          <p:nvPicPr>
            <p:cNvPr id="528" name="Google Shape;528;p30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8625" y="777350"/>
              <a:ext cx="4351150" cy="388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30"/>
            <p:cNvSpPr txBox="1"/>
            <p:nvPr/>
          </p:nvSpPr>
          <p:spPr>
            <a:xfrm>
              <a:off x="5453375" y="4099275"/>
              <a:ext cx="13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de" sz="1100" dirty="0">
                  <a:solidFill>
                    <a:srgbClr val="595959"/>
                  </a:solidFill>
                  <a:latin typeface="Nunito"/>
                  <a:ea typeface="Nunito"/>
                  <a:cs typeface="Nunito"/>
                  <a:sym typeface="Nunito"/>
                </a:rPr>
                <a:t>*</a:t>
              </a:r>
              <a:r>
                <a:rPr lang="de" sz="1000" dirty="0">
                  <a:solidFill>
                    <a:srgbClr val="595959"/>
                  </a:solidFill>
                  <a:latin typeface="Nunito"/>
                  <a:ea typeface="Nunito"/>
                  <a:cs typeface="Nunito"/>
                  <a:sym typeface="Nunito"/>
                </a:rPr>
                <a:t>before</a:t>
              </a:r>
              <a:endParaRPr sz="1000" dirty="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30" name="Google Shape;530;p30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 - iteration 4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1" name="Google Shape;531;p30"/>
          <p:cNvSpPr/>
          <p:nvPr/>
        </p:nvSpPr>
        <p:spPr>
          <a:xfrm>
            <a:off x="7391800" y="3327725"/>
            <a:ext cx="1504800" cy="6147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5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Prototyping Process</a:t>
            </a:r>
            <a:endParaRPr sz="325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533" name="Google Shape;533;p30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4 -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875" y="774100"/>
            <a:ext cx="4935078" cy="4369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1"/>
          <p:cNvSpPr txBox="1">
            <a:spLocks noGrp="1"/>
          </p:cNvSpPr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Live Presentation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0" name="Google Shape;540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17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541" name="Google Shape;541;p31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HiFi Web App - Live Presentation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4052850" y="2876575"/>
            <a:ext cx="1038300" cy="261900"/>
          </a:xfrm>
          <a:prstGeom prst="roundRect">
            <a:avLst>
              <a:gd name="adj" fmla="val 16667"/>
            </a:avLst>
          </a:prstGeom>
          <a:solidFill>
            <a:srgbClr val="5DB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start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43" name="Google Shape;543;p31"/>
          <p:cNvSpPr txBox="1"/>
          <p:nvPr/>
        </p:nvSpPr>
        <p:spPr>
          <a:xfrm>
            <a:off x="2684825" y="3563350"/>
            <a:ext cx="18441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" sz="100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*HTML / CSS / JS </a:t>
            </a:r>
            <a:br>
              <a:rPr lang="de" sz="100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100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prototype</a:t>
            </a:r>
            <a:endParaRPr sz="1000" i="0" u="none" strike="noStrike" cap="none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3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950999"/>
            <a:ext cx="9144003" cy="60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4325" y="785025"/>
            <a:ext cx="6629402" cy="442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/>
          </a:p>
        </p:txBody>
      </p:sp>
      <p:sp>
        <p:nvSpPr>
          <p:cNvPr id="553" name="Google Shape;553;p32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Evaluation- iteration 5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4" name="Google Shape;554;p3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000" y="567850"/>
            <a:ext cx="2400900" cy="4026900"/>
          </a:xfrm>
          <a:prstGeom prst="roundRect">
            <a:avLst>
              <a:gd name="adj" fmla="val 2242"/>
            </a:avLst>
          </a:prstGeom>
          <a:noFill/>
          <a:ln>
            <a:noFill/>
          </a:ln>
        </p:spPr>
      </p:pic>
      <p:pic>
        <p:nvPicPr>
          <p:cNvPr id="555" name="Google Shape;555;p32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651" y="85550"/>
            <a:ext cx="412125" cy="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2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Quantitative Evaluation</a:t>
            </a:r>
            <a:endParaRPr sz="2500" b="1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500">
              <a:solidFill>
                <a:schemeClr val="accent1"/>
              </a:solidFill>
            </a:endParaRPr>
          </a:p>
        </p:txBody>
      </p:sp>
      <p:sp>
        <p:nvSpPr>
          <p:cNvPr id="557" name="Google Shape;557;p32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- iteration 5 - </a:t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8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dk2"/>
                </a:solidFill>
              </a:rPr>
              <a:t>19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564" name="Google Shape;564;p33"/>
          <p:cNvSpPr txBox="1"/>
          <p:nvPr/>
        </p:nvSpPr>
        <p:spPr>
          <a:xfrm>
            <a:off x="4882075" y="4471525"/>
            <a:ext cx="391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b="1" i="1"/>
              <a:t>Figure 1</a:t>
            </a:r>
            <a:r>
              <a:rPr lang="de" sz="900" i="1"/>
              <a:t>: Boxplot and descriptive statistics of the System Usability Scale (SUS)</a:t>
            </a:r>
            <a:endParaRPr/>
          </a:p>
        </p:txBody>
      </p:sp>
      <p:pic>
        <p:nvPicPr>
          <p:cNvPr id="565" name="Google Shape;565;p3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350" y="933625"/>
            <a:ext cx="3429849" cy="28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3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Evaluation - iteration 5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7" name="Google Shape;567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9950" y="2534188"/>
            <a:ext cx="1229674" cy="12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2075" y="3899125"/>
            <a:ext cx="3932252" cy="6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3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Quantitative Evaluation</a:t>
            </a:r>
            <a:endParaRPr sz="250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500">
              <a:solidFill>
                <a:srgbClr val="595959"/>
              </a:solidFill>
            </a:endParaRPr>
          </a:p>
        </p:txBody>
      </p:sp>
      <p:sp>
        <p:nvSpPr>
          <p:cNvPr id="570" name="Google Shape;570;p33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5 -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1" name="Google Shape;571;p33"/>
          <p:cNvSpPr txBox="1"/>
          <p:nvPr/>
        </p:nvSpPr>
        <p:spPr>
          <a:xfrm>
            <a:off x="339250" y="1554200"/>
            <a:ext cx="3645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Subjects do exceed a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SUS-Score of 70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regarding the complete application [1,2,4].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This value reflects an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adjective rating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of "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excellent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 [4].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latin typeface="Nunito"/>
                <a:ea typeface="Nunito"/>
                <a:cs typeface="Nunito"/>
                <a:sym typeface="Nunito"/>
              </a:rPr>
              <a:t>Team Pacman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7778500" y="3267700"/>
            <a:ext cx="572700" cy="572700"/>
          </a:xfrm>
          <a:prstGeom prst="ellipse">
            <a:avLst/>
          </a:prstGeom>
          <a:solidFill>
            <a:srgbClr val="8DD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>
            <a:off x="6333475" y="400437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16"/>
          <p:cNvGrpSpPr/>
          <p:nvPr/>
        </p:nvGrpSpPr>
        <p:grpSpPr>
          <a:xfrm>
            <a:off x="3492250" y="2051950"/>
            <a:ext cx="1777950" cy="3004200"/>
            <a:chOff x="500875" y="1242250"/>
            <a:chExt cx="1777950" cy="3004200"/>
          </a:xfrm>
        </p:grpSpPr>
        <p:sp>
          <p:nvSpPr>
            <p:cNvPr id="285" name="Google Shape;285;p16"/>
            <p:cNvSpPr txBox="1"/>
            <p:nvPr/>
          </p:nvSpPr>
          <p:spPr>
            <a:xfrm>
              <a:off x="501025" y="3057550"/>
              <a:ext cx="1777800" cy="11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*Chrissi</a:t>
              </a:r>
              <a:br>
                <a:rPr lang="de" sz="1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endParaRPr sz="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Human Factors </a:t>
              </a:r>
              <a:endParaRPr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Engineering</a:t>
              </a:r>
              <a:endParaRPr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6" name="Google Shape;286;p16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875" y="1242250"/>
              <a:ext cx="1777800" cy="18153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16"/>
          <p:cNvGrpSpPr/>
          <p:nvPr/>
        </p:nvGrpSpPr>
        <p:grpSpPr>
          <a:xfrm>
            <a:off x="846575" y="916247"/>
            <a:ext cx="1778100" cy="2842453"/>
            <a:chOff x="3615925" y="2171972"/>
            <a:chExt cx="1778100" cy="2842453"/>
          </a:xfrm>
        </p:grpSpPr>
        <p:sp>
          <p:nvSpPr>
            <p:cNvPr id="288" name="Google Shape;288;p16"/>
            <p:cNvSpPr txBox="1"/>
            <p:nvPr/>
          </p:nvSpPr>
          <p:spPr>
            <a:xfrm>
              <a:off x="3615925" y="4015125"/>
              <a:ext cx="1778100" cy="9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*Julia</a:t>
              </a:r>
              <a:endParaRPr sz="12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Human Factors </a:t>
              </a:r>
              <a:endParaRPr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Engineering</a:t>
              </a:r>
              <a:endParaRPr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9" name="Google Shape;289;p16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5925" y="2171972"/>
              <a:ext cx="1777800" cy="18324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  <p:sp>
        <p:nvSpPr>
          <p:cNvPr id="291" name="Google Shape;291;p16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Final Presentation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4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4"/>
          <p:cNvSpPr txBox="1"/>
          <p:nvPr/>
        </p:nvSpPr>
        <p:spPr>
          <a:xfrm>
            <a:off x="346650" y="1531125"/>
            <a:ext cx="36735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Subjects do not make more than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 errors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when conducting the tasks [1,2,5,6].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Subjects complete tasks 1-5 with a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completion rate of 78%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[2,3].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average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Task Level Satisfaction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does exceed a value of 5 [6].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9" name="Google Shape;57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dk2"/>
                </a:solidFill>
              </a:rPr>
              <a:t>20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580" name="Google Shape;580;p3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400" y="500325"/>
            <a:ext cx="2856625" cy="22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4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Evaluation - iteration 5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2" name="Google Shape;582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4625" y="3740338"/>
            <a:ext cx="1229674" cy="12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4"/>
          <p:cNvSpPr txBox="1"/>
          <p:nvPr/>
        </p:nvSpPr>
        <p:spPr>
          <a:xfrm>
            <a:off x="5291400" y="2808925"/>
            <a:ext cx="378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b="1" i="1"/>
              <a:t>Figure 2</a:t>
            </a:r>
            <a:r>
              <a:rPr lang="de" sz="900" i="1"/>
              <a:t>: Boxplot of the errors made during the user tests</a:t>
            </a:r>
            <a:endParaRPr/>
          </a:p>
        </p:txBody>
      </p:sp>
      <p:sp>
        <p:nvSpPr>
          <p:cNvPr id="584" name="Google Shape;584;p34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Quantitative Evaluation</a:t>
            </a:r>
            <a:endParaRPr sz="250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500">
              <a:solidFill>
                <a:srgbClr val="595959"/>
              </a:solidFill>
            </a:endParaRPr>
          </a:p>
        </p:txBody>
      </p:sp>
      <p:sp>
        <p:nvSpPr>
          <p:cNvPr id="585" name="Google Shape;585;p34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5 -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6" name="Google Shape;586;p34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400" y="3386275"/>
            <a:ext cx="3000000" cy="49752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4"/>
          <p:cNvSpPr txBox="1"/>
          <p:nvPr/>
        </p:nvSpPr>
        <p:spPr>
          <a:xfrm>
            <a:off x="5291400" y="3793113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b="1" i="1"/>
              <a:t>Figure 3</a:t>
            </a:r>
            <a:r>
              <a:rPr lang="de" sz="900" i="1"/>
              <a:t>: Calculation of effectiveness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5"/>
          <p:cNvSpPr txBox="1">
            <a:spLocks noGrp="1"/>
          </p:cNvSpPr>
          <p:nvPr>
            <p:ph type="title"/>
          </p:nvPr>
        </p:nvSpPr>
        <p:spPr>
          <a:xfrm>
            <a:off x="694875" y="305325"/>
            <a:ext cx="80808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Qualitative Evaluation</a:t>
            </a:r>
            <a:endParaRPr sz="3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21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594" name="Google Shape;594;p35"/>
          <p:cNvSpPr/>
          <p:nvPr/>
        </p:nvSpPr>
        <p:spPr>
          <a:xfrm>
            <a:off x="5853350" y="3181175"/>
            <a:ext cx="2902500" cy="1425900"/>
          </a:xfrm>
          <a:prstGeom prst="rect">
            <a:avLst/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“It would be great to </a:t>
            </a:r>
            <a:r>
              <a:rPr lang="de" sz="15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get a notification </a:t>
            </a: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after adding the recipe to the favorites”</a:t>
            </a:r>
            <a:endParaRPr sz="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5" name="Google Shape;595;p35"/>
          <p:cNvSpPr/>
          <p:nvPr/>
        </p:nvSpPr>
        <p:spPr>
          <a:xfrm>
            <a:off x="4525850" y="1452275"/>
            <a:ext cx="2152800" cy="1351200"/>
          </a:xfrm>
          <a:prstGeom prst="rect">
            <a:avLst/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“I would like to </a:t>
            </a:r>
            <a:r>
              <a:rPr lang="de" sz="15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adjust the amounts</a:t>
            </a: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when entering my ingredients!”</a:t>
            </a:r>
            <a:endParaRPr sz="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6" name="Google Shape;596;p35"/>
          <p:cNvSpPr/>
          <p:nvPr/>
        </p:nvSpPr>
        <p:spPr>
          <a:xfrm>
            <a:off x="2559550" y="1452275"/>
            <a:ext cx="1512000" cy="1351200"/>
          </a:xfrm>
          <a:prstGeom prst="rect">
            <a:avLst/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“I </a:t>
            </a:r>
            <a:r>
              <a:rPr lang="de" sz="15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weren’t able</a:t>
            </a: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to </a:t>
            </a:r>
            <a:r>
              <a:rPr lang="de" sz="15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find</a:t>
            </a: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the recipe video….”</a:t>
            </a:r>
            <a:endParaRPr sz="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7" name="Google Shape;597;p35"/>
          <p:cNvSpPr/>
          <p:nvPr/>
        </p:nvSpPr>
        <p:spPr>
          <a:xfrm>
            <a:off x="694875" y="3218525"/>
            <a:ext cx="2463600" cy="1351200"/>
          </a:xfrm>
          <a:prstGeom prst="rect">
            <a:avLst/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“Some buttons should be </a:t>
            </a:r>
            <a:r>
              <a:rPr lang="de" sz="15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highlighted</a:t>
            </a: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 bit more”</a:t>
            </a:r>
            <a:endParaRPr sz="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8" name="Google Shape;598;p35"/>
          <p:cNvSpPr/>
          <p:nvPr/>
        </p:nvSpPr>
        <p:spPr>
          <a:xfrm>
            <a:off x="7098300" y="1452275"/>
            <a:ext cx="1677300" cy="1351200"/>
          </a:xfrm>
          <a:prstGeom prst="rect">
            <a:avLst/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“Shouldn’t there be a “heart icon” in the navigation bar?”</a:t>
            </a:r>
            <a:endParaRPr sz="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9" name="Google Shape;599;p35"/>
          <p:cNvSpPr/>
          <p:nvPr/>
        </p:nvSpPr>
        <p:spPr>
          <a:xfrm>
            <a:off x="694875" y="1452275"/>
            <a:ext cx="1512000" cy="1351200"/>
          </a:xfrm>
          <a:prstGeom prst="rect">
            <a:avLst/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“I would love to have a </a:t>
            </a:r>
            <a:r>
              <a:rPr lang="de" sz="15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auto-complete function</a:t>
            </a:r>
            <a:r>
              <a:rPr lang="de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!”</a:t>
            </a:r>
            <a:endParaRPr sz="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0" name="Google Shape;600;p35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Outlook 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1" name="Google Shape;601;p3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049" y="3117850"/>
            <a:ext cx="18419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5"/>
          <p:cNvSpPr txBox="1"/>
          <p:nvPr/>
        </p:nvSpPr>
        <p:spPr>
          <a:xfrm>
            <a:off x="466275" y="835250"/>
            <a:ext cx="83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5 -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7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95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 for your attention!</a:t>
            </a:r>
            <a:endParaRPr/>
          </a:p>
        </p:txBody>
      </p:sp>
      <p:sp>
        <p:nvSpPr>
          <p:cNvPr id="608" name="Google Shape;608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22</a:t>
            </a:fld>
            <a:endParaRPr/>
          </a:p>
        </p:txBody>
      </p:sp>
      <p:sp>
        <p:nvSpPr>
          <p:cNvPr id="610" name="Google Shape;610;p36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Final Presentation</a:t>
            </a:r>
            <a:endParaRPr sz="100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" name="Grafik 5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B655CA84-3C2A-4C8B-A311-6ED462A1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27" y="1168628"/>
            <a:ext cx="6147145" cy="34577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/>
          <p:cNvSpPr txBox="1">
            <a:spLocks noGrp="1"/>
          </p:cNvSpPr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References</a:t>
            </a:r>
            <a:endParaRPr sz="3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6" name="Google Shape;616;p3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23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617" name="Google Shape;617;p37"/>
          <p:cNvSpPr txBox="1"/>
          <p:nvPr/>
        </p:nvSpPr>
        <p:spPr>
          <a:xfrm>
            <a:off x="433100" y="1271750"/>
            <a:ext cx="8392200" cy="3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[1] Nielsen, Jakob. (1993). Usability Engineering. chapters 6.7, 6.8, 7.1, 7.2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[2] Sauro, Jeff. (2010). A Practical Guide to Measuring Usability.</a:t>
            </a:r>
            <a:endParaRPr sz="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[3] “10 Things To Know About Completion Rates”, </a:t>
            </a:r>
            <a:r>
              <a:rPr lang="de" sz="9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https://measuringu.com/completion-rates/</a:t>
            </a: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access on 18.01.2022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[4] Aaron Bangor, Philip T. Kortum &amp; James T. Miller (2008) An Empirical Evaluation of the System Usability Scale, International Journal of Human–Computer Interaction, 24:6, 574-594, DOI: </a:t>
            </a:r>
            <a:r>
              <a:rPr lang="de" sz="9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10.1080/10447310802205776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[5] Don, Norman (2013). The Design of Everyday Things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[6] “Usability Metrics – A Guide To Quantify The Usability Of Any System”, </a:t>
            </a:r>
            <a:r>
              <a:rPr lang="de" sz="9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https://usabilitygeek.com/usability-metrics-a-guide-to-quantify-system-usability/</a:t>
            </a: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access on 17.01.2022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[7] DIN EN ISO 9241-303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[8] Lewis, Clayton. (1982). Using the "Thinking-aloud" Method in Cognitive Interface Design. S.1-6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[9] Morris, Jason. (2021). Hands-On Android UI Development: Design and develop attractive user interfaces for Android applications. 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[10]  Leffingwell, Dean. Widrig, Don. (2003) Managing Software Requirements: A Use Case Approach (UML)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[11] </a:t>
            </a:r>
            <a:r>
              <a:rPr lang="de" sz="9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https://www.interaction-design.org/literature/topics/design-principles</a:t>
            </a: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access on 17.01.2022</a:t>
            </a:r>
            <a:b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[12] Final Presentation | Team Pacman | Foodiyo App [Video]. YouTube. </a:t>
            </a:r>
            <a:r>
              <a:rPr lang="de" sz="9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https://youtu.be/LY3ywMwHyUM</a:t>
            </a:r>
            <a:b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[13] </a:t>
            </a:r>
            <a:r>
              <a:rPr lang="de" sz="9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https://youtu.be/LY3ywMwHyUM,</a:t>
            </a: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access on 17.01.2022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[14] </a:t>
            </a:r>
            <a:r>
              <a:rPr lang="de" sz="9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https://www.pexels.com/de-de/foto/freudiger-ethnischer-mannlicher-teenager-der-skateboard-tragt-und-nach-dem-training-im-park-lacht-5384429/</a:t>
            </a: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access on 17.01.2022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[15] </a:t>
            </a:r>
            <a:r>
              <a:rPr lang="de" sz="9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https://giphy.com/gifs/hulu-cbs-everybody-hates-chris-3o7TKUslwxnKHz0axa</a:t>
            </a: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access on 17.01.2022</a:t>
            </a:r>
            <a:endParaRPr sz="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[16] </a:t>
            </a:r>
            <a:r>
              <a:rPr lang="de" sz="9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https://giphy.com/gifs/make-chef-fries-102xzU5V7M1YOs</a:t>
            </a:r>
            <a:r>
              <a:rPr lang="de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access on 17.01.2022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8" name="Google Shape;618;p37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7" title="Final Presentation | Team Pacman | Foodiyo Ap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  <p:sp>
        <p:nvSpPr>
          <p:cNvPr id="298" name="Google Shape;298;p17"/>
          <p:cNvSpPr txBox="1"/>
          <p:nvPr/>
        </p:nvSpPr>
        <p:spPr>
          <a:xfrm>
            <a:off x="7315800" y="4599450"/>
            <a:ext cx="68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[12, 13]</a:t>
            </a:r>
            <a:endParaRPr sz="10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  <p:sp>
        <p:nvSpPr>
          <p:cNvPr id="304" name="Google Shape;304;p18"/>
          <p:cNvSpPr txBox="1"/>
          <p:nvPr/>
        </p:nvSpPr>
        <p:spPr>
          <a:xfrm>
            <a:off x="421600" y="725150"/>
            <a:ext cx="23007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Interviews</a:t>
            </a:r>
            <a:endParaRPr sz="280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9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4</a:t>
            </a:fld>
            <a:endParaRPr sz="9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6" name="Google Shape;306;p1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300" y="725225"/>
            <a:ext cx="2412600" cy="2412600"/>
          </a:xfrm>
          <a:prstGeom prst="roundRect">
            <a:avLst>
              <a:gd name="adj" fmla="val 6322"/>
            </a:avLst>
          </a:prstGeom>
          <a:noFill/>
          <a:ln>
            <a:noFill/>
          </a:ln>
        </p:spPr>
      </p:pic>
      <p:pic>
        <p:nvPicPr>
          <p:cNvPr id="307" name="Google Shape;307;p1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522"/>
          <a:stretch/>
        </p:blipFill>
        <p:spPr>
          <a:xfrm>
            <a:off x="421600" y="3425075"/>
            <a:ext cx="2300700" cy="1315200"/>
          </a:xfrm>
          <a:prstGeom prst="roundRect">
            <a:avLst>
              <a:gd name="adj" fmla="val 9202"/>
            </a:avLst>
          </a:prstGeom>
          <a:noFill/>
          <a:ln>
            <a:noFill/>
          </a:ln>
        </p:spPr>
      </p:pic>
      <p:sp>
        <p:nvSpPr>
          <p:cNvPr id="308" name="Google Shape;308;p18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Exploration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473550" y="1184500"/>
            <a:ext cx="22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1 -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8090725" y="2790575"/>
            <a:ext cx="68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[16]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2037125" y="4401375"/>
            <a:ext cx="68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[15]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421650" y="1894175"/>
            <a:ext cx="2300700" cy="1243800"/>
          </a:xfrm>
          <a:prstGeom prst="roundRect">
            <a:avLst>
              <a:gd name="adj" fmla="val 16667"/>
            </a:avLst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"Sometimes I am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worried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about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not having all the ingredients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at home!"</a:t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2961450" y="1885575"/>
            <a:ext cx="3162600" cy="1243800"/>
          </a:xfrm>
          <a:prstGeom prst="roundRect">
            <a:avLst>
              <a:gd name="adj" fmla="val 16667"/>
            </a:avLst>
          </a:prstGeom>
          <a:solidFill>
            <a:srgbClr val="5991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often buy ingredients when there are special offers &amp; check what to prepare with it afterwards!"</a:t>
            </a: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2984125" y="725150"/>
            <a:ext cx="3140100" cy="942300"/>
          </a:xfrm>
          <a:prstGeom prst="roundRect">
            <a:avLst>
              <a:gd name="adj" fmla="val 16667"/>
            </a:avLst>
          </a:prstGeom>
          <a:solidFill>
            <a:srgbClr val="5991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always have a type of food in mind but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cannot find the right recipe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2961525" y="3410250"/>
            <a:ext cx="3162600" cy="1352100"/>
          </a:xfrm>
          <a:prstGeom prst="roundRect">
            <a:avLst>
              <a:gd name="adj" fmla="val 16667"/>
            </a:avLst>
          </a:prstGeom>
          <a:solidFill>
            <a:srgbClr val="5991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am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disappointed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when a dish 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did not turn out well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!"</a:t>
            </a:r>
            <a:endParaRPr/>
          </a:p>
        </p:txBody>
      </p:sp>
      <p:sp>
        <p:nvSpPr>
          <p:cNvPr id="316" name="Google Shape;316;p18"/>
          <p:cNvSpPr/>
          <p:nvPr/>
        </p:nvSpPr>
        <p:spPr>
          <a:xfrm>
            <a:off x="6363350" y="3425075"/>
            <a:ext cx="2412600" cy="1352100"/>
          </a:xfrm>
          <a:prstGeom prst="roundRect">
            <a:avLst>
              <a:gd name="adj" fmla="val 16667"/>
            </a:avLst>
          </a:prstGeom>
          <a:solidFill>
            <a:srgbClr val="59919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am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annoyed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when I'm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struggling to find a recipe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/>
          <p:nvPr/>
        </p:nvSpPr>
        <p:spPr>
          <a:xfrm>
            <a:off x="6172200" y="952150"/>
            <a:ext cx="2607900" cy="1922100"/>
          </a:xfrm>
          <a:prstGeom prst="roundRect">
            <a:avLst>
              <a:gd name="adj" fmla="val 9166"/>
            </a:avLst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Exploration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3" name="Google Shape;323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  <p:sp>
        <p:nvSpPr>
          <p:cNvPr id="324" name="Google Shape;324;p19"/>
          <p:cNvSpPr txBox="1"/>
          <p:nvPr/>
        </p:nvSpPr>
        <p:spPr>
          <a:xfrm>
            <a:off x="260075" y="368825"/>
            <a:ext cx="857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2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Daniel </a:t>
            </a:r>
            <a:r>
              <a:rPr lang="de" sz="222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PERSONA</a:t>
            </a:r>
            <a:endParaRPr sz="222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19"/>
          <p:cNvSpPr txBox="1"/>
          <p:nvPr/>
        </p:nvSpPr>
        <p:spPr>
          <a:xfrm>
            <a:off x="3150600" y="941525"/>
            <a:ext cx="2964900" cy="222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AGE: 	          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24	</a:t>
            </a:r>
            <a:br>
              <a:rPr lang="de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OCCUPATION:   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Working Student</a:t>
            </a:r>
            <a:br>
              <a:rPr lang="de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STATUS:	          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Single</a:t>
            </a:r>
            <a:br>
              <a:rPr lang="de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LOCATION:         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Munich</a:t>
            </a:r>
            <a:br>
              <a:rPr lang="de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EDUCATION:      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Informatics M.Sc.</a:t>
            </a:r>
            <a:br>
              <a:rPr lang="de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HOBBIES:	         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Skateboard,     </a:t>
            </a:r>
            <a:r>
              <a:rPr lang="de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           </a:t>
            </a:r>
            <a:r>
              <a:rPr lang="de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.    </a:t>
            </a:r>
            <a:r>
              <a:rPr lang="de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                 Tennis, Soccer</a:t>
            </a:r>
            <a:endParaRPr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6" name="Google Shape;326;p1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941525"/>
            <a:ext cx="2366700" cy="3551100"/>
          </a:xfrm>
          <a:prstGeom prst="roundRect">
            <a:avLst>
              <a:gd name="adj" fmla="val 6234"/>
            </a:avLst>
          </a:prstGeom>
          <a:noFill/>
          <a:ln>
            <a:noFill/>
          </a:ln>
        </p:spPr>
      </p:pic>
      <p:cxnSp>
        <p:nvCxnSpPr>
          <p:cNvPr id="327" name="Google Shape;327;p19"/>
          <p:cNvCxnSpPr>
            <a:endCxn id="324" idx="3"/>
          </p:cNvCxnSpPr>
          <p:nvPr/>
        </p:nvCxnSpPr>
        <p:spPr>
          <a:xfrm>
            <a:off x="3217475" y="636575"/>
            <a:ext cx="5615100" cy="1860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19"/>
          <p:cNvSpPr txBox="1"/>
          <p:nvPr/>
        </p:nvSpPr>
        <p:spPr>
          <a:xfrm>
            <a:off x="6273000" y="941525"/>
            <a:ext cx="2794800" cy="18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b="1" dirty="0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NEEDS</a:t>
            </a:r>
            <a:br>
              <a:rPr lang="de" dirty="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Get </a:t>
            </a:r>
            <a:r>
              <a:rPr lang="de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relevant recipes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based </a:t>
            </a:r>
            <a:b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on ingredients he </a:t>
            </a:r>
            <a:r>
              <a:rPr lang="de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chooses</a:t>
            </a:r>
            <a:b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lang="de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Quick &amp; easy cookin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</a:t>
            </a:r>
            <a:b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Get suggestions on dishes</a:t>
            </a:r>
            <a:b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Healthy dishes</a:t>
            </a:r>
            <a:b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lang="de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Appealing pictures</a:t>
            </a:r>
            <a:r>
              <a:rPr lang="d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of dish</a:t>
            </a:r>
            <a:endParaRPr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9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5</a:t>
            </a:fld>
            <a:endParaRPr sz="9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19"/>
          <p:cNvSpPr txBox="1"/>
          <p:nvPr/>
        </p:nvSpPr>
        <p:spPr>
          <a:xfrm>
            <a:off x="6273000" y="3171250"/>
            <a:ext cx="27948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FEARS</a:t>
            </a:r>
            <a:br>
              <a:rPr lang="d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No clue how &amp; what to cook</a:t>
            </a:r>
            <a:b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Worried about not having all the ingredients at home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3235650" y="3120950"/>
            <a:ext cx="27948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GOALS</a:t>
            </a:r>
            <a:br>
              <a:rPr lang="d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Having fun while cooking</a:t>
            </a:r>
            <a:b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Improve cooking skills</a:t>
            </a:r>
            <a:b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Cook for family &amp; friends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19"/>
          <p:cNvSpPr txBox="1"/>
          <p:nvPr/>
        </p:nvSpPr>
        <p:spPr>
          <a:xfrm>
            <a:off x="3399425" y="5174850"/>
            <a:ext cx="5251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https://www.pexels.com/de-de/foto/freudiger-ethnischer-mannlicher-teenager-der-skateboard-tragt-und-nach-dem-training-im-park-lacht-5384429/</a:t>
            </a:r>
            <a:endParaRPr sz="5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33" name="Google Shape;333;p19"/>
          <p:cNvGrpSpPr/>
          <p:nvPr/>
        </p:nvGrpSpPr>
        <p:grpSpPr>
          <a:xfrm>
            <a:off x="311700" y="3814850"/>
            <a:ext cx="2366700" cy="815400"/>
            <a:chOff x="311700" y="3814850"/>
            <a:chExt cx="2366700" cy="815400"/>
          </a:xfrm>
        </p:grpSpPr>
        <p:sp>
          <p:nvSpPr>
            <p:cNvPr id="334" name="Google Shape;334;p19"/>
            <p:cNvSpPr/>
            <p:nvPr/>
          </p:nvSpPr>
          <p:spPr>
            <a:xfrm>
              <a:off x="311700" y="3814850"/>
              <a:ext cx="2366700" cy="218400"/>
            </a:xfrm>
            <a:prstGeom prst="rect">
              <a:avLst/>
            </a:prstGeom>
            <a:solidFill>
              <a:srgbClr val="59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311700" y="3814850"/>
              <a:ext cx="2366700" cy="815400"/>
            </a:xfrm>
            <a:prstGeom prst="roundRect">
              <a:avLst>
                <a:gd name="adj" fmla="val 16667"/>
              </a:avLst>
            </a:prstGeom>
            <a:solidFill>
              <a:srgbClr val="59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3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“I cook because it’s fun to get hands-on with food and experiment with flavors”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36" name="Google Shape;336;p19"/>
          <p:cNvSpPr txBox="1"/>
          <p:nvPr/>
        </p:nvSpPr>
        <p:spPr>
          <a:xfrm>
            <a:off x="1993200" y="3476150"/>
            <a:ext cx="68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[14]</a:t>
            </a:r>
            <a:endParaRPr sz="10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  <p:sp>
        <p:nvSpPr>
          <p:cNvPr id="342" name="Google Shape;342;p20"/>
          <p:cNvSpPr txBox="1"/>
          <p:nvPr/>
        </p:nvSpPr>
        <p:spPr>
          <a:xfrm>
            <a:off x="550950" y="1361400"/>
            <a:ext cx="8042100" cy="2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de" sz="302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How might we support people in finding </a:t>
            </a:r>
            <a:r>
              <a:rPr lang="de" sz="302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recipe inspirations</a:t>
            </a:r>
            <a:r>
              <a:rPr lang="de" sz="302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with ingredients </a:t>
            </a:r>
            <a:br>
              <a:rPr lang="de" sz="302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de" sz="302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they </a:t>
            </a:r>
            <a:r>
              <a:rPr lang="de" sz="302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already have at home</a:t>
            </a:r>
            <a:r>
              <a:rPr lang="de" sz="302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302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2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to </a:t>
            </a:r>
            <a:r>
              <a:rPr lang="de" sz="302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prepare great dishes</a:t>
            </a:r>
            <a:r>
              <a:rPr lang="de" sz="302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sz="3620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6671425" y="416652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8016750" y="3316350"/>
            <a:ext cx="576300" cy="57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Exploration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/>
          <p:nvPr/>
        </p:nvSpPr>
        <p:spPr>
          <a:xfrm>
            <a:off x="0" y="1928325"/>
            <a:ext cx="9188116" cy="1649975"/>
          </a:xfrm>
          <a:custGeom>
            <a:avLst/>
            <a:gdLst/>
            <a:ahLst/>
            <a:cxnLst/>
            <a:rect l="l" t="t" r="r" b="b"/>
            <a:pathLst>
              <a:path w="356924" h="65999" extrusionOk="0">
                <a:moveTo>
                  <a:pt x="0" y="12291"/>
                </a:moveTo>
                <a:cubicBezTo>
                  <a:pt x="2774" y="11829"/>
                  <a:pt x="6627" y="7899"/>
                  <a:pt x="16644" y="9517"/>
                </a:cubicBezTo>
                <a:cubicBezTo>
                  <a:pt x="26661" y="11135"/>
                  <a:pt x="41842" y="12599"/>
                  <a:pt x="60104" y="22000"/>
                </a:cubicBezTo>
                <a:cubicBezTo>
                  <a:pt x="78366" y="31401"/>
                  <a:pt x="100019" y="67155"/>
                  <a:pt x="126218" y="65922"/>
                </a:cubicBezTo>
                <a:cubicBezTo>
                  <a:pt x="152417" y="64689"/>
                  <a:pt x="188171" y="25544"/>
                  <a:pt x="217298" y="14602"/>
                </a:cubicBezTo>
                <a:cubicBezTo>
                  <a:pt x="246425" y="3660"/>
                  <a:pt x="277710" y="-809"/>
                  <a:pt x="300981" y="270"/>
                </a:cubicBezTo>
                <a:cubicBezTo>
                  <a:pt x="324252" y="1349"/>
                  <a:pt x="347600" y="17608"/>
                  <a:pt x="356924" y="21075"/>
                </a:cubicBezTo>
              </a:path>
            </a:pathLst>
          </a:custGeom>
          <a:noFill/>
          <a:ln w="228600" cap="flat" cmpd="sng">
            <a:solidFill>
              <a:srgbClr val="5DB0A6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51" name="Google Shape;351;p21"/>
          <p:cNvGrpSpPr/>
          <p:nvPr/>
        </p:nvGrpSpPr>
        <p:grpSpPr>
          <a:xfrm>
            <a:off x="5516025" y="244250"/>
            <a:ext cx="4692424" cy="4492725"/>
            <a:chOff x="5516025" y="244250"/>
            <a:chExt cx="4692424" cy="4492725"/>
          </a:xfrm>
        </p:grpSpPr>
        <p:pic>
          <p:nvPicPr>
            <p:cNvPr id="352" name="Google Shape;352;p21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6025" y="244250"/>
              <a:ext cx="4692424" cy="4190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21"/>
            <p:cNvSpPr txBox="1"/>
            <p:nvPr/>
          </p:nvSpPr>
          <p:spPr>
            <a:xfrm>
              <a:off x="6874375" y="4044275"/>
              <a:ext cx="18441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*HTML / CSS / JS </a:t>
              </a:r>
              <a:b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Hi-Fi prototype</a:t>
              </a:r>
              <a:b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(iteration 3-5)</a:t>
              </a:r>
              <a:endParaRPr sz="1000" i="0" u="none" strike="noStrike" cap="none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55" name="Google Shape;355;p21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body" idx="4294967295"/>
          </p:nvPr>
        </p:nvSpPr>
        <p:spPr>
          <a:xfrm>
            <a:off x="311700" y="374250"/>
            <a:ext cx="44061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 b="1">
                <a:solidFill>
                  <a:srgbClr val="8DD8D3"/>
                </a:solidFill>
              </a:rPr>
              <a:t>Design Iterations…</a:t>
            </a:r>
            <a:endParaRPr sz="3000" b="1">
              <a:solidFill>
                <a:srgbClr val="8DD8D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  <p:cxnSp>
        <p:nvCxnSpPr>
          <p:cNvPr id="358" name="Google Shape;358;p21"/>
          <p:cNvCxnSpPr/>
          <p:nvPr/>
        </p:nvCxnSpPr>
        <p:spPr>
          <a:xfrm>
            <a:off x="2483250" y="2741875"/>
            <a:ext cx="1673100" cy="57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21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60" name="Google Shape;360;p21"/>
          <p:cNvGrpSpPr/>
          <p:nvPr/>
        </p:nvGrpSpPr>
        <p:grpSpPr>
          <a:xfrm>
            <a:off x="522825" y="1190250"/>
            <a:ext cx="1632300" cy="3607425"/>
            <a:chOff x="522825" y="1247650"/>
            <a:chExt cx="1632300" cy="3607425"/>
          </a:xfrm>
        </p:grpSpPr>
        <p:pic>
          <p:nvPicPr>
            <p:cNvPr id="361" name="Google Shape;361;p21"/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99" y="1247650"/>
              <a:ext cx="1464500" cy="3091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21"/>
            <p:cNvSpPr txBox="1"/>
            <p:nvPr/>
          </p:nvSpPr>
          <p:spPr>
            <a:xfrm>
              <a:off x="522825" y="4339375"/>
              <a:ext cx="16323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de" sz="1000">
                  <a:solidFill>
                    <a:srgbClr val="E5E5E5"/>
                  </a:solidFill>
                  <a:latin typeface="Nunito"/>
                  <a:ea typeface="Nunito"/>
                  <a:cs typeface="Nunito"/>
                  <a:sym typeface="Nunito"/>
                </a:rPr>
                <a:t>*pen &amp; paper prototype</a:t>
              </a:r>
              <a:br>
                <a:rPr lang="de" sz="1000">
                  <a:solidFill>
                    <a:srgbClr val="E5E5E5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de" sz="1000">
                  <a:solidFill>
                    <a:srgbClr val="E5E5E5"/>
                  </a:solidFill>
                  <a:latin typeface="Nunito"/>
                  <a:ea typeface="Nunito"/>
                  <a:cs typeface="Nunito"/>
                  <a:sym typeface="Nunito"/>
                </a:rPr>
                <a:t>(iteration 1)</a:t>
              </a:r>
              <a:endParaRPr sz="1000" i="0" u="none" strike="noStrike" cap="none">
                <a:solidFill>
                  <a:srgbClr val="E5E5E5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3" name="Google Shape;363;p21"/>
          <p:cNvGrpSpPr/>
          <p:nvPr/>
        </p:nvGrpSpPr>
        <p:grpSpPr>
          <a:xfrm>
            <a:off x="2637600" y="1525050"/>
            <a:ext cx="1632300" cy="3450800"/>
            <a:chOff x="2637600" y="1685575"/>
            <a:chExt cx="1632300" cy="3450800"/>
          </a:xfrm>
        </p:grpSpPr>
        <p:pic>
          <p:nvPicPr>
            <p:cNvPr id="364" name="Google Shape;364;p21"/>
            <p:cNvPicPr preferRelativeResize="0"/>
            <p:nvPr/>
          </p:nvPicPr>
          <p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600" y="1685575"/>
              <a:ext cx="1390300" cy="2935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1"/>
            <p:cNvSpPr txBox="1"/>
            <p:nvPr/>
          </p:nvSpPr>
          <p:spPr>
            <a:xfrm>
              <a:off x="2637600" y="4620675"/>
              <a:ext cx="16323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de" sz="1000">
                  <a:solidFill>
                    <a:srgbClr val="E5E5E5"/>
                  </a:solidFill>
                  <a:latin typeface="Nunito"/>
                  <a:ea typeface="Nunito"/>
                  <a:cs typeface="Nunito"/>
                  <a:sym typeface="Nunito"/>
                </a:rPr>
                <a:t>*pen &amp; paper prototype</a:t>
              </a:r>
              <a:br>
                <a:rPr lang="de" sz="1000">
                  <a:solidFill>
                    <a:srgbClr val="E5E5E5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de" sz="1000">
                  <a:solidFill>
                    <a:srgbClr val="E5E5E5"/>
                  </a:solidFill>
                  <a:latin typeface="Nunito"/>
                  <a:ea typeface="Nunito"/>
                  <a:cs typeface="Nunito"/>
                  <a:sym typeface="Nunito"/>
                </a:rPr>
                <a:t>(iteration 1)</a:t>
              </a:r>
              <a:endParaRPr sz="1000" i="0" u="none" strike="noStrike" cap="none">
                <a:solidFill>
                  <a:srgbClr val="E5E5E5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6" name="Google Shape;366;p21"/>
          <p:cNvGrpSpPr/>
          <p:nvPr/>
        </p:nvGrpSpPr>
        <p:grpSpPr>
          <a:xfrm>
            <a:off x="4851350" y="1247650"/>
            <a:ext cx="1632300" cy="3407550"/>
            <a:chOff x="4851350" y="1247650"/>
            <a:chExt cx="1632300" cy="3407550"/>
          </a:xfrm>
        </p:grpSpPr>
        <p:pic>
          <p:nvPicPr>
            <p:cNvPr id="367" name="Google Shape;367;p21"/>
            <p:cNvPicPr preferRelativeResize="0"/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55700" y="1247650"/>
              <a:ext cx="1327949" cy="271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21"/>
            <p:cNvSpPr txBox="1"/>
            <p:nvPr/>
          </p:nvSpPr>
          <p:spPr>
            <a:xfrm>
              <a:off x="4851350" y="3962500"/>
              <a:ext cx="16323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*Figma </a:t>
              </a:r>
              <a:b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Lo-Fi prototype</a:t>
              </a:r>
              <a:b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de" sz="1000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rPr>
                <a:t>(iteration 1-2)</a:t>
              </a:r>
              <a:endParaRPr sz="1000" i="0" u="none" strike="noStrike" cap="none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/>
          </a:p>
        </p:txBody>
      </p:sp>
      <p:sp>
        <p:nvSpPr>
          <p:cNvPr id="374" name="Google Shape;374;p22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 - iteration 1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22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5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Prototyping Process</a:t>
            </a:r>
            <a:endParaRPr sz="325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1 -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339250" y="1630400"/>
            <a:ext cx="38646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first sketches to come up with a proper user flow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user tests using the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"Thinking-aloud" method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[8]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user feedback: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intuitive user flow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onboarding process too cumbersome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8" name="Google Shape;378;p2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5250"/>
            <a:ext cx="2772224" cy="247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825" y="25238"/>
            <a:ext cx="2772224" cy="247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2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688" y="2615425"/>
            <a:ext cx="2865623" cy="255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2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550" y="2571750"/>
            <a:ext cx="2865674" cy="25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2"/>
          <p:cNvSpPr/>
          <p:nvPr/>
        </p:nvSpPr>
        <p:spPr>
          <a:xfrm>
            <a:off x="6566800" y="1023600"/>
            <a:ext cx="6114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2"/>
          <p:cNvSpPr/>
          <p:nvPr/>
        </p:nvSpPr>
        <p:spPr>
          <a:xfrm rot="5400000">
            <a:off x="7551050" y="2389625"/>
            <a:ext cx="4149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2"/>
          <p:cNvSpPr/>
          <p:nvPr/>
        </p:nvSpPr>
        <p:spPr>
          <a:xfrm flipH="1">
            <a:off x="6566800" y="3593050"/>
            <a:ext cx="6114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99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3"/>
          <p:cNvGrpSpPr/>
          <p:nvPr/>
        </p:nvGrpSpPr>
        <p:grpSpPr>
          <a:xfrm>
            <a:off x="339250" y="521200"/>
            <a:ext cx="9955824" cy="4163100"/>
            <a:chOff x="339250" y="521200"/>
            <a:chExt cx="9955824" cy="4163100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5786750" y="521200"/>
              <a:ext cx="4508324" cy="4163100"/>
              <a:chOff x="3822600" y="710750"/>
              <a:chExt cx="4508324" cy="4163100"/>
            </a:xfrm>
          </p:grpSpPr>
          <p:pic>
            <p:nvPicPr>
              <p:cNvPr id="391" name="Google Shape;391;p23"/>
              <p:cNvPicPr preferRelativeResize="0"/>
              <p:nvPr/>
            </p:nvPicPr>
            <p:blipFill>
              <a:blip r:embed="rId3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2600" y="710750"/>
                <a:ext cx="4508324" cy="40262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2" name="Google Shape;392;p23"/>
              <p:cNvSpPr txBox="1"/>
              <p:nvPr/>
            </p:nvSpPr>
            <p:spPr>
              <a:xfrm>
                <a:off x="5260613" y="4358150"/>
                <a:ext cx="1632300" cy="5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r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de" sz="1000">
                    <a:solidFill>
                      <a:srgbClr val="666666"/>
                    </a:solidFill>
                    <a:latin typeface="Nunito"/>
                    <a:ea typeface="Nunito"/>
                    <a:cs typeface="Nunito"/>
                    <a:sym typeface="Nunito"/>
                  </a:rPr>
                  <a:t>*Figma prototype</a:t>
                </a:r>
                <a:br>
                  <a:rPr lang="de" sz="1000">
                    <a:solidFill>
                      <a:srgbClr val="666666"/>
                    </a:solidFill>
                    <a:latin typeface="Nunito"/>
                    <a:ea typeface="Nunito"/>
                    <a:cs typeface="Nunito"/>
                    <a:sym typeface="Nunito"/>
                  </a:rPr>
                </a:br>
                <a:r>
                  <a:rPr lang="de" sz="1000">
                    <a:solidFill>
                      <a:srgbClr val="666666"/>
                    </a:solidFill>
                    <a:latin typeface="Nunito"/>
                    <a:ea typeface="Nunito"/>
                    <a:cs typeface="Nunito"/>
                    <a:sym typeface="Nunito"/>
                  </a:rPr>
                  <a:t>(iteration 1-2)</a:t>
                </a:r>
                <a:endParaRPr sz="1000" i="0" u="none" strike="noStrike" cap="none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393" name="Google Shape;393;p23"/>
            <p:cNvSpPr txBox="1"/>
            <p:nvPr/>
          </p:nvSpPr>
          <p:spPr>
            <a:xfrm>
              <a:off x="339250" y="3739475"/>
              <a:ext cx="39141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Nunito"/>
                <a:buChar char="●"/>
              </a:pPr>
              <a:r>
                <a:rPr lang="de" sz="16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function for adding ingredients</a:t>
              </a:r>
              <a:r>
                <a:rPr lang="de" sz="16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 is </a:t>
              </a:r>
              <a:r>
                <a:rPr lang="de" sz="16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too hidden</a:t>
              </a:r>
              <a:endPara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94" name="Google Shape;394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  <p:sp>
        <p:nvSpPr>
          <p:cNvPr id="395" name="Google Shape;395;p23"/>
          <p:cNvSpPr txBox="1"/>
          <p:nvPr/>
        </p:nvSpPr>
        <p:spPr>
          <a:xfrm>
            <a:off x="311700" y="4777300"/>
            <a:ext cx="83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Pacman | Foodiyo App | Prototyping - iteration 1</a:t>
            </a:r>
            <a:endParaRPr sz="1000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6" name="Google Shape;396;p23"/>
          <p:cNvSpPr txBox="1"/>
          <p:nvPr/>
        </p:nvSpPr>
        <p:spPr>
          <a:xfrm>
            <a:off x="466275" y="443500"/>
            <a:ext cx="38646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50" b="1">
                <a:solidFill>
                  <a:srgbClr val="8DD8D3"/>
                </a:solidFill>
                <a:latin typeface="Nunito"/>
                <a:ea typeface="Nunito"/>
                <a:cs typeface="Nunito"/>
                <a:sym typeface="Nunito"/>
              </a:rPr>
              <a:t>Prototyping Process</a:t>
            </a:r>
            <a:endParaRPr sz="3250" b="1">
              <a:solidFill>
                <a:srgbClr val="8DD8D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397" name="Google Shape;397;p23"/>
          <p:cNvSpPr txBox="1"/>
          <p:nvPr/>
        </p:nvSpPr>
        <p:spPr>
          <a:xfrm>
            <a:off x="466275" y="911450"/>
            <a:ext cx="38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- iteration 1 - </a:t>
            </a:r>
            <a:endParaRPr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8" name="Google Shape;398;p23"/>
          <p:cNvSpPr/>
          <p:nvPr/>
        </p:nvSpPr>
        <p:spPr>
          <a:xfrm>
            <a:off x="7193975" y="2720100"/>
            <a:ext cx="1616400" cy="868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2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8825" y="490200"/>
            <a:ext cx="4569702" cy="40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3"/>
          <p:cNvSpPr txBox="1"/>
          <p:nvPr/>
        </p:nvSpPr>
        <p:spPr>
          <a:xfrm>
            <a:off x="339250" y="1478000"/>
            <a:ext cx="3914100" cy="20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Created a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low-fidelity prototype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by using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Figma</a:t>
            </a:r>
            <a:b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Users were </a:t>
            </a:r>
            <a:r>
              <a:rPr lang="de" sz="1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not convinced</a:t>
            </a: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about the app design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more colors &amp; pictures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modern app design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1576</Words>
  <Application>Microsoft Office PowerPoint</Application>
  <PresentationFormat>Bildschirmpräsentation (16:9)</PresentationFormat>
  <Paragraphs>191</Paragraphs>
  <Slides>23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Nunito ExtraBold</vt:lpstr>
      <vt:lpstr>Nunito</vt:lpstr>
      <vt:lpstr>IBM Plex Sans</vt:lpstr>
      <vt:lpstr>Maven Pro</vt:lpstr>
      <vt:lpstr>Pacifico</vt:lpstr>
      <vt:lpstr>Arial</vt:lpstr>
      <vt:lpstr>Momentum</vt:lpstr>
      <vt:lpstr>PowerPoint-Präsentation</vt:lpstr>
      <vt:lpstr>Team Pacman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Live Presentation</vt:lpstr>
      <vt:lpstr>PowerPoint-Präsentation</vt:lpstr>
      <vt:lpstr>PowerPoint-Präsentation</vt:lpstr>
      <vt:lpstr>PowerPoint-Präsentation</vt:lpstr>
      <vt:lpstr>Qualitative Evaluation  </vt:lpstr>
      <vt:lpstr>Thank you for your attention!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Chrissi</dc:creator>
  <cp:lastModifiedBy>Christine Dichtl</cp:lastModifiedBy>
  <cp:revision>20</cp:revision>
  <dcterms:modified xsi:type="dcterms:W3CDTF">2022-02-09T17:01:37Z</dcterms:modified>
</cp:coreProperties>
</file>